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55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044104-A305-4327-9870-6A0F0CD9BB30}" type="datetimeFigureOut">
              <a:rPr lang="en-US" smtClean="0"/>
              <a:pPr/>
              <a:t>14-Aug-20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44104-A305-4327-9870-6A0F0CD9BB30}" type="datetimeFigureOut">
              <a:rPr lang="en-US" smtClean="0"/>
              <a:pPr/>
              <a:t>14-Aug-20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44104-A305-4327-9870-6A0F0CD9BB30}" type="datetimeFigureOut">
              <a:rPr lang="en-US" smtClean="0"/>
              <a:pPr/>
              <a:t>14-Aug-20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44104-A305-4327-9870-6A0F0CD9BB30}" type="datetimeFigureOut">
              <a:rPr lang="en-US" smtClean="0"/>
              <a:pPr/>
              <a:t>14-Aug-20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044104-A305-4327-9870-6A0F0CD9BB30}" type="datetimeFigureOut">
              <a:rPr lang="en-US" smtClean="0"/>
              <a:pPr/>
              <a:t>14-Aug-20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044104-A305-4327-9870-6A0F0CD9BB30}" type="datetimeFigureOut">
              <a:rPr lang="en-US" smtClean="0"/>
              <a:pPr/>
              <a:t>14-Aug-20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044104-A305-4327-9870-6A0F0CD9BB30}" type="datetimeFigureOut">
              <a:rPr lang="en-US" smtClean="0"/>
              <a:pPr/>
              <a:t>14-Aug-20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044104-A305-4327-9870-6A0F0CD9BB30}" type="datetimeFigureOut">
              <a:rPr lang="en-US" smtClean="0"/>
              <a:pPr/>
              <a:t>14-Aug-20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044104-A305-4327-9870-6A0F0CD9BB30}" type="datetimeFigureOut">
              <a:rPr lang="en-US" smtClean="0"/>
              <a:pPr/>
              <a:t>14-Aug-20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044104-A305-4327-9870-6A0F0CD9BB30}" type="datetimeFigureOut">
              <a:rPr lang="en-US" smtClean="0"/>
              <a:pPr/>
              <a:t>14-Aug-20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044104-A305-4327-9870-6A0F0CD9BB30}" type="datetimeFigureOut">
              <a:rPr lang="en-US" smtClean="0"/>
              <a:pPr/>
              <a:t>14-Aug-20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EF8CF1-411D-4E7F-AB02-F227E606DB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044104-A305-4327-9870-6A0F0CD9BB30}" type="datetimeFigureOut">
              <a:rPr lang="en-US" smtClean="0"/>
              <a:pPr/>
              <a:t>14-Aug-20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F8CF1-411D-4E7F-AB02-F227E606DB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1"/>
            <a:ext cx="8001000" cy="838199"/>
          </a:xfrm>
        </p:spPr>
        <p:txBody>
          <a:bodyPr>
            <a:normAutofit/>
          </a:bodyPr>
          <a:lstStyle/>
          <a:p>
            <a:r>
              <a:rPr lang="en-US" dirty="0"/>
              <a:t> </a:t>
            </a:r>
            <a:r>
              <a:rPr lang="en-US" dirty="0" smtClean="0"/>
              <a:t>PPT</a:t>
            </a:r>
            <a:r>
              <a:rPr lang="en-US" sz="3100" dirty="0" smtClean="0"/>
              <a:t>   </a:t>
            </a:r>
            <a:r>
              <a:rPr lang="en-US" sz="3100" dirty="0"/>
              <a:t>PDF 12</a:t>
            </a:r>
            <a:r>
              <a:rPr lang="en-US" sz="3100" baseline="30000" dirty="0"/>
              <a:t>th</a:t>
            </a:r>
            <a:r>
              <a:rPr lang="en-US" sz="3100" dirty="0"/>
              <a:t>   PAHALVAAN   KI   DHOLAK  </a:t>
            </a:r>
          </a:p>
        </p:txBody>
      </p:sp>
      <p:sp>
        <p:nvSpPr>
          <p:cNvPr id="3" name="Subtitle 2"/>
          <p:cNvSpPr>
            <a:spLocks noGrp="1"/>
          </p:cNvSpPr>
          <p:nvPr>
            <p:ph type="subTitle" idx="1"/>
          </p:nvPr>
        </p:nvSpPr>
        <p:spPr>
          <a:xfrm>
            <a:off x="457200" y="1752600"/>
            <a:ext cx="8077200" cy="4800600"/>
          </a:xfrm>
        </p:spPr>
        <p:txBody>
          <a:bodyPr/>
          <a:lstStyle/>
          <a:p>
            <a:r>
              <a:rPr lang="hi-IN" dirty="0"/>
              <a:t>कक्षा – बारहवीं </a:t>
            </a:r>
            <a:r>
              <a:rPr lang="hi-IN" dirty="0" smtClean="0"/>
              <a:t>विषय </a:t>
            </a:r>
            <a:r>
              <a:rPr lang="hi-IN" dirty="0"/>
              <a:t>– </a:t>
            </a:r>
            <a:r>
              <a:rPr lang="hi-IN" dirty="0" smtClean="0"/>
              <a:t>हिन्दी(केंद्रिक</a:t>
            </a:r>
            <a:r>
              <a:rPr lang="hi-IN" dirty="0"/>
              <a:t>) </a:t>
            </a:r>
            <a:endParaRPr lang="en-US" dirty="0"/>
          </a:p>
          <a:p>
            <a:r>
              <a:rPr lang="hi-IN" dirty="0" smtClean="0"/>
              <a:t>पाठ्यपुस्तक </a:t>
            </a:r>
            <a:r>
              <a:rPr lang="hi-IN" dirty="0"/>
              <a:t>– आरोह (भाग–2)</a:t>
            </a:r>
            <a:endParaRPr lang="en-US" dirty="0"/>
          </a:p>
          <a:p>
            <a:r>
              <a:rPr lang="hi-IN" dirty="0" smtClean="0"/>
              <a:t>गद्य-खण्ड        </a:t>
            </a:r>
            <a:endParaRPr lang="en-US" dirty="0" smtClean="0"/>
          </a:p>
          <a:p>
            <a:r>
              <a:rPr lang="hi-IN" dirty="0" smtClean="0"/>
              <a:t>पाठ–14 </a:t>
            </a:r>
            <a:r>
              <a:rPr lang="hi-IN" dirty="0"/>
              <a:t>पहलवान की ढोलक </a:t>
            </a:r>
            <a:endParaRPr lang="en-US" dirty="0"/>
          </a:p>
          <a:p>
            <a:r>
              <a:rPr lang="hi-IN" dirty="0"/>
              <a:t>              </a:t>
            </a:r>
            <a:r>
              <a:rPr lang="en-US" dirty="0" smtClean="0"/>
              <a:t>  </a:t>
            </a:r>
            <a:r>
              <a:rPr lang="hi-IN" dirty="0" smtClean="0"/>
              <a:t>लेखक–फणीश्वर </a:t>
            </a:r>
            <a:r>
              <a:rPr lang="hi-IN" dirty="0"/>
              <a:t>नाथ रेणु </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a:bodyPr>
          <a:lstStyle/>
          <a:p>
            <a:r>
              <a:rPr lang="hi-IN" sz="2400" b="1" dirty="0" smtClean="0"/>
              <a:t>पहलवान की </a:t>
            </a:r>
            <a:r>
              <a:rPr lang="hi-IN" sz="2400" b="1" dirty="0"/>
              <a:t>ढोलक – फणीश्वर नाथ रेणु </a:t>
            </a:r>
            <a:endParaRPr lang="en-US" sz="2400" b="1" dirty="0"/>
          </a:p>
        </p:txBody>
      </p:sp>
      <p:sp>
        <p:nvSpPr>
          <p:cNvPr id="3" name="Content Placeholder 2"/>
          <p:cNvSpPr>
            <a:spLocks noGrp="1"/>
          </p:cNvSpPr>
          <p:nvPr>
            <p:ph idx="1"/>
          </p:nvPr>
        </p:nvSpPr>
        <p:spPr>
          <a:xfrm>
            <a:off x="304800" y="914400"/>
            <a:ext cx="8534400" cy="5715000"/>
          </a:xfrm>
        </p:spPr>
        <p:txBody>
          <a:bodyPr>
            <a:normAutofit fontScale="47500" lnSpcReduction="20000"/>
          </a:bodyPr>
          <a:lstStyle/>
          <a:p>
            <a:pPr>
              <a:buNone/>
            </a:pPr>
            <a:r>
              <a:rPr lang="hi-IN" b="1" dirty="0"/>
              <a:t> </a:t>
            </a:r>
            <a:r>
              <a:rPr lang="en-US" b="1" dirty="0" smtClean="0"/>
              <a:t>                                                                                </a:t>
            </a:r>
            <a:r>
              <a:rPr lang="hi-IN" b="1" dirty="0" smtClean="0"/>
              <a:t>लेखक- </a:t>
            </a:r>
            <a:r>
              <a:rPr lang="hi-IN" b="1" dirty="0"/>
              <a:t>परिचय </a:t>
            </a:r>
            <a:endParaRPr lang="en-US" b="1" dirty="0" smtClean="0"/>
          </a:p>
          <a:p>
            <a:r>
              <a:rPr lang="hi-IN" b="1" dirty="0"/>
              <a:t>जीवन परिचय</a:t>
            </a:r>
            <a:r>
              <a:rPr lang="en-GB" dirty="0"/>
              <a:t>- </a:t>
            </a:r>
            <a:r>
              <a:rPr lang="hi-IN" dirty="0"/>
              <a:t>हिंदी</a:t>
            </a:r>
            <a:r>
              <a:rPr lang="en-GB" dirty="0"/>
              <a:t>-</a:t>
            </a:r>
            <a:r>
              <a:rPr lang="hi-IN" dirty="0"/>
              <a:t>साहित्य में आंचलिक उपन्यासकार के रूप में प्रतिष्ठित कथाकार फणीश्वर नाथ रेणु का जन्म </a:t>
            </a:r>
            <a:r>
              <a:rPr lang="en-GB" dirty="0"/>
              <a:t>4 </a:t>
            </a:r>
            <a:r>
              <a:rPr lang="hi-IN" dirty="0"/>
              <a:t>मार्च</a:t>
            </a:r>
            <a:r>
              <a:rPr lang="en-GB" dirty="0"/>
              <a:t>, 1921 </a:t>
            </a:r>
            <a:r>
              <a:rPr lang="hi-IN" dirty="0"/>
              <a:t>को बिहार के पूर्णिया जिले</a:t>
            </a:r>
            <a:r>
              <a:rPr lang="en-GB" dirty="0"/>
              <a:t> (</a:t>
            </a:r>
            <a:r>
              <a:rPr lang="hi-IN" dirty="0"/>
              <a:t>अब अररिया</a:t>
            </a:r>
            <a:r>
              <a:rPr lang="en-GB" dirty="0"/>
              <a:t>) </a:t>
            </a:r>
            <a:r>
              <a:rPr lang="hi-IN" dirty="0"/>
              <a:t>के औराही हिंगना में हुआ था ।  इनकी साहित्य</a:t>
            </a:r>
            <a:r>
              <a:rPr lang="en-GB" dirty="0"/>
              <a:t>-</a:t>
            </a:r>
            <a:r>
              <a:rPr lang="hi-IN" dirty="0"/>
              <a:t>साधना व राष्ट्रीय भावना को ध्यान में  रखते  हुए भारत सरकार ने इन्हें पदमश्री से अलंकृत किया ।</a:t>
            </a:r>
            <a:r>
              <a:rPr lang="en-GB" dirty="0"/>
              <a:t> 11 </a:t>
            </a:r>
            <a:r>
              <a:rPr lang="hi-IN" dirty="0"/>
              <a:t>अप्रैल</a:t>
            </a:r>
            <a:r>
              <a:rPr lang="en-GB" dirty="0"/>
              <a:t>, 1977 </a:t>
            </a:r>
            <a:r>
              <a:rPr lang="hi-IN" dirty="0"/>
              <a:t>को पटना में इनका निधन  हो गया।</a:t>
            </a:r>
            <a:endParaRPr lang="en-US" dirty="0"/>
          </a:p>
          <a:p>
            <a:r>
              <a:rPr lang="hi-IN" b="1" dirty="0"/>
              <a:t>रचनाएँ</a:t>
            </a:r>
            <a:r>
              <a:rPr lang="en-GB" dirty="0"/>
              <a:t>-</a:t>
            </a:r>
            <a:r>
              <a:rPr lang="hi-IN" dirty="0"/>
              <a:t>हिंदी कथा</a:t>
            </a:r>
            <a:r>
              <a:rPr lang="en-GB" dirty="0"/>
              <a:t>-</a:t>
            </a:r>
            <a:r>
              <a:rPr lang="hi-IN" dirty="0"/>
              <a:t>साहित्य में रेणु का प्रमुख स्थान है । इनकी रचनाएँ निम्नलिखित हैं</a:t>
            </a:r>
            <a:r>
              <a:rPr lang="en-GB" dirty="0"/>
              <a:t>-</a:t>
            </a:r>
            <a:br>
              <a:rPr lang="en-GB" dirty="0"/>
            </a:br>
            <a:r>
              <a:rPr lang="hi-IN" b="1" dirty="0"/>
              <a:t>उपन्यास</a:t>
            </a:r>
            <a:r>
              <a:rPr lang="en-GB" dirty="0"/>
              <a:t>-</a:t>
            </a:r>
            <a:r>
              <a:rPr lang="hi-IN" dirty="0"/>
              <a:t>मैला आँचल</a:t>
            </a:r>
            <a:r>
              <a:rPr lang="en-GB" dirty="0"/>
              <a:t>, </a:t>
            </a:r>
            <a:r>
              <a:rPr lang="hi-IN" dirty="0"/>
              <a:t>परती परिकथा</a:t>
            </a:r>
            <a:r>
              <a:rPr lang="en-GB" dirty="0"/>
              <a:t>, </a:t>
            </a:r>
            <a:r>
              <a:rPr lang="hi-IN" dirty="0"/>
              <a:t>दीर्घतपा</a:t>
            </a:r>
            <a:r>
              <a:rPr lang="en-GB" dirty="0"/>
              <a:t>, </a:t>
            </a:r>
            <a:r>
              <a:rPr lang="hi-IN" dirty="0"/>
              <a:t>कितने चौराहे।</a:t>
            </a:r>
            <a:r>
              <a:rPr lang="en-GB" dirty="0"/>
              <a:t/>
            </a:r>
            <a:br>
              <a:rPr lang="en-GB" dirty="0"/>
            </a:br>
            <a:r>
              <a:rPr lang="hi-IN" b="1" dirty="0"/>
              <a:t>कहानी</a:t>
            </a:r>
            <a:r>
              <a:rPr lang="en-GB" b="1" dirty="0"/>
              <a:t>-</a:t>
            </a:r>
            <a:r>
              <a:rPr lang="hi-IN" b="1" dirty="0"/>
              <a:t>संग्रह</a:t>
            </a:r>
            <a:r>
              <a:rPr lang="en-GB" dirty="0"/>
              <a:t>-</a:t>
            </a:r>
            <a:r>
              <a:rPr lang="hi-IN" dirty="0"/>
              <a:t>ठुमरी</a:t>
            </a:r>
            <a:r>
              <a:rPr lang="en-GB" dirty="0"/>
              <a:t>, </a:t>
            </a:r>
            <a:r>
              <a:rPr lang="hi-IN" dirty="0"/>
              <a:t>अगिनखोर</a:t>
            </a:r>
            <a:r>
              <a:rPr lang="en-GB" dirty="0"/>
              <a:t>, </a:t>
            </a:r>
            <a:r>
              <a:rPr lang="hi-IN" dirty="0"/>
              <a:t>आदिम रात्रि की महक</a:t>
            </a:r>
            <a:r>
              <a:rPr lang="en-GB" dirty="0"/>
              <a:t>, </a:t>
            </a:r>
            <a:r>
              <a:rPr lang="hi-IN" dirty="0"/>
              <a:t>एक श्रावणी दोपहरी की धूप ।</a:t>
            </a:r>
            <a:r>
              <a:rPr lang="en-GB" dirty="0"/>
              <a:t/>
            </a:r>
            <a:br>
              <a:rPr lang="en-GB" dirty="0"/>
            </a:br>
            <a:r>
              <a:rPr lang="hi-IN" b="1" dirty="0"/>
              <a:t>संस्मरण</a:t>
            </a:r>
            <a:r>
              <a:rPr lang="en-GB" dirty="0"/>
              <a:t>-</a:t>
            </a:r>
            <a:r>
              <a:rPr lang="hi-IN" dirty="0"/>
              <a:t>ऋणजल धनजल</a:t>
            </a:r>
            <a:r>
              <a:rPr lang="en-GB" dirty="0"/>
              <a:t>, </a:t>
            </a:r>
            <a:r>
              <a:rPr lang="hi-IN" dirty="0"/>
              <a:t>वनतुलसी की गंध</a:t>
            </a:r>
            <a:r>
              <a:rPr lang="en-GB" dirty="0"/>
              <a:t>, </a:t>
            </a:r>
            <a:r>
              <a:rPr lang="hi-IN" dirty="0"/>
              <a:t>श्रुत</a:t>
            </a:r>
            <a:r>
              <a:rPr lang="en-GB" dirty="0"/>
              <a:t>-</a:t>
            </a:r>
            <a:r>
              <a:rPr lang="hi-IN" dirty="0"/>
              <a:t>अश्रुत  पूर्व।</a:t>
            </a:r>
            <a:r>
              <a:rPr lang="en-GB" dirty="0"/>
              <a:t/>
            </a:r>
            <a:br>
              <a:rPr lang="en-GB" dirty="0"/>
            </a:br>
            <a:r>
              <a:rPr lang="hi-IN" b="1" dirty="0"/>
              <a:t>रिपोर्ताज</a:t>
            </a:r>
            <a:r>
              <a:rPr lang="en-GB" dirty="0"/>
              <a:t>-</a:t>
            </a:r>
            <a:r>
              <a:rPr lang="hi-IN" dirty="0"/>
              <a:t>नेपाली क्रांति कथा । इनकी सम्पूर्ण  रचनाएँ  पाँच खंडों  में</a:t>
            </a:r>
            <a:r>
              <a:rPr lang="en-GB" dirty="0"/>
              <a:t> ‘</a:t>
            </a:r>
            <a:r>
              <a:rPr lang="hi-IN" dirty="0"/>
              <a:t>रेणु रचनावली</a:t>
            </a:r>
            <a:r>
              <a:rPr lang="en-GB" dirty="0"/>
              <a:t>’ </a:t>
            </a:r>
            <a:r>
              <a:rPr lang="hi-IN" dirty="0"/>
              <a:t>के नाम से प्रकाशित हैं । </a:t>
            </a:r>
            <a:r>
              <a:rPr lang="en-GB" dirty="0"/>
              <a:t/>
            </a:r>
            <a:br>
              <a:rPr lang="en-GB" dirty="0"/>
            </a:br>
            <a:endParaRPr lang="en-US" dirty="0"/>
          </a:p>
          <a:p>
            <a:r>
              <a:rPr lang="hi-IN" b="1" dirty="0"/>
              <a:t>साहित्यिक विशेषताएँ</a:t>
            </a:r>
            <a:r>
              <a:rPr lang="en-GB" dirty="0"/>
              <a:t>-</a:t>
            </a:r>
            <a:r>
              <a:rPr lang="hi-IN" dirty="0"/>
              <a:t>हिंदी साहित्य में फणीश्वर नाथ रेणु आंचलिक साहित्यकार  के रूप में प्रसिद्ध रहे हैं ।  </a:t>
            </a:r>
            <a:r>
              <a:rPr lang="en-GB" dirty="0"/>
              <a:t>1954 </a:t>
            </a:r>
            <a:r>
              <a:rPr lang="hi-IN" dirty="0"/>
              <a:t>ई० में इनका उपन्यास</a:t>
            </a:r>
            <a:r>
              <a:rPr lang="en-GB" dirty="0"/>
              <a:t> ‘</a:t>
            </a:r>
            <a:r>
              <a:rPr lang="hi-IN" dirty="0"/>
              <a:t>मैला आँचल</a:t>
            </a:r>
            <a:r>
              <a:rPr lang="en-GB" dirty="0"/>
              <a:t>’ </a:t>
            </a:r>
            <a:r>
              <a:rPr lang="hi-IN" dirty="0"/>
              <a:t>प्रकाशित हुआ । इस उपन्यास ने हिंदी उपन्यास विधा को नयी दिशा दी । हिंदी जगत में आंचलिक उपन्यासों पर विमर्श  </a:t>
            </a:r>
            <a:r>
              <a:rPr lang="en-GB" dirty="0"/>
              <a:t> ‘</a:t>
            </a:r>
            <a:r>
              <a:rPr lang="hi-IN" dirty="0"/>
              <a:t>मैला आँचल</a:t>
            </a:r>
            <a:r>
              <a:rPr lang="en-GB" dirty="0"/>
              <a:t>’  </a:t>
            </a:r>
            <a:r>
              <a:rPr lang="hi-IN" dirty="0"/>
              <a:t>से ही प्रारंभ हुआ ।  आंचलिकता की इस अवधारणा  ने उपन्यासों और कथा</a:t>
            </a:r>
            <a:r>
              <a:rPr lang="en-GB" dirty="0"/>
              <a:t>-</a:t>
            </a:r>
            <a:r>
              <a:rPr lang="hi-IN" dirty="0"/>
              <a:t>साहित्य में गाँव की भाषा</a:t>
            </a:r>
            <a:r>
              <a:rPr lang="en-GB" dirty="0"/>
              <a:t>-</a:t>
            </a:r>
            <a:r>
              <a:rPr lang="hi-IN" dirty="0"/>
              <a:t>संस्कृति और वहाँ के लोक</a:t>
            </a:r>
            <a:r>
              <a:rPr lang="en-GB" dirty="0"/>
              <a:t>-</a:t>
            </a:r>
            <a:r>
              <a:rPr lang="hi-IN" dirty="0"/>
              <a:t>जीवन को केंद्र में लाकर खड़ा कर दिया । </a:t>
            </a:r>
            <a:endParaRPr lang="en-US" dirty="0"/>
          </a:p>
          <a:p>
            <a:r>
              <a:rPr lang="hi-IN" dirty="0"/>
              <a:t>लोकगीत</a:t>
            </a:r>
            <a:r>
              <a:rPr lang="en-GB" dirty="0"/>
              <a:t>, </a:t>
            </a:r>
            <a:r>
              <a:rPr lang="hi-IN" dirty="0"/>
              <a:t>लोकोक्ति</a:t>
            </a:r>
            <a:r>
              <a:rPr lang="en-GB" dirty="0"/>
              <a:t>, </a:t>
            </a:r>
            <a:r>
              <a:rPr lang="hi-IN" dirty="0"/>
              <a:t>लोक</a:t>
            </a:r>
            <a:r>
              <a:rPr lang="en-GB" dirty="0"/>
              <a:t>-</a:t>
            </a:r>
            <a:r>
              <a:rPr lang="hi-IN" dirty="0"/>
              <a:t>संस्कृति</a:t>
            </a:r>
            <a:r>
              <a:rPr lang="en-GB" dirty="0"/>
              <a:t>, </a:t>
            </a:r>
            <a:r>
              <a:rPr lang="hi-IN" dirty="0"/>
              <a:t>लोकभाषा एवं लोकनायक की इस अवधारणा ने  भारी  </a:t>
            </a:r>
            <a:r>
              <a:rPr lang="en-GB" dirty="0"/>
              <a:t>- </a:t>
            </a:r>
            <a:r>
              <a:rPr lang="hi-IN" dirty="0"/>
              <a:t>भरकम चीज  एवं  नायक की जगह अंचल को ही नायक बना डाला । उनकी रचनाओं में अंचल कच्चे और  अनगढ़ रूप में ही आता है । इसलिए उनका यह अंचल एक तरफ शस्य</a:t>
            </a:r>
            <a:r>
              <a:rPr lang="en-GB" dirty="0"/>
              <a:t>-</a:t>
            </a:r>
            <a:r>
              <a:rPr lang="hi-IN" dirty="0"/>
              <a:t>श्यामल है तो दूसरी तरफ धूल </a:t>
            </a:r>
            <a:r>
              <a:rPr lang="en-GB" dirty="0"/>
              <a:t>-</a:t>
            </a:r>
            <a:r>
              <a:rPr lang="hi-IN" dirty="0"/>
              <a:t>भरा और मैला भी  । </a:t>
            </a:r>
            <a:endParaRPr lang="en-US" dirty="0"/>
          </a:p>
          <a:p>
            <a:r>
              <a:rPr lang="en-GB" dirty="0"/>
              <a:t> </a:t>
            </a:r>
            <a:r>
              <a:rPr lang="hi-IN" b="1" dirty="0"/>
              <a:t>भाषा</a:t>
            </a:r>
            <a:r>
              <a:rPr lang="en-US" b="1" dirty="0"/>
              <a:t>-</a:t>
            </a:r>
            <a:r>
              <a:rPr lang="hi-IN" b="1" dirty="0"/>
              <a:t>शैली</a:t>
            </a:r>
            <a:r>
              <a:rPr lang="hi-IN" dirty="0"/>
              <a:t> </a:t>
            </a:r>
            <a:r>
              <a:rPr lang="en-US" dirty="0"/>
              <a:t>–</a:t>
            </a:r>
            <a:r>
              <a:rPr lang="hi-IN" dirty="0"/>
              <a:t> रेणु की भाषा  अंचल </a:t>
            </a:r>
            <a:r>
              <a:rPr lang="en-US" dirty="0"/>
              <a:t>-</a:t>
            </a:r>
            <a:r>
              <a:rPr lang="hi-IN" dirty="0"/>
              <a:t>विशेष से प्रभावित है । इन्होंने आम बोलचाल की भाषा को अपनाया है । मिश्रित शब्दावली का प्रयोग है । गंभीर विषयों पर भाषा संस्कृतनिष्ठ हो जाती है । इनकी भाषा में चित्रात्मकता बहुत मिलती है ।  भाव </a:t>
            </a:r>
            <a:r>
              <a:rPr lang="en-US" dirty="0"/>
              <a:t>-</a:t>
            </a:r>
            <a:r>
              <a:rPr lang="hi-IN" dirty="0"/>
              <a:t>प्रवाह के अनुसार वाक्य छोटे हो जाते हैं । विशेषणों का अत्यंत सुंदर प्रयोग  हुआ  है </a:t>
            </a:r>
            <a:r>
              <a:rPr lang="hi-IN" dirty="0" smtClean="0"/>
              <a:t>।</a:t>
            </a:r>
            <a:r>
              <a:rPr lang="en-US" dirty="0"/>
              <a:t> </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792162"/>
          </a:xfrm>
        </p:spPr>
        <p:txBody>
          <a:bodyPr>
            <a:normAutofit fontScale="90000"/>
          </a:bodyPr>
          <a:lstStyle/>
          <a:p>
            <a:r>
              <a:rPr lang="hi-IN" dirty="0"/>
              <a:t> पहलवान की ढोलक पाठ का संदेश </a:t>
            </a:r>
            <a:endParaRPr lang="en-US" dirty="0"/>
          </a:p>
        </p:txBody>
      </p:sp>
      <p:sp>
        <p:nvSpPr>
          <p:cNvPr id="3" name="Content Placeholder 2"/>
          <p:cNvSpPr>
            <a:spLocks noGrp="1"/>
          </p:cNvSpPr>
          <p:nvPr>
            <p:ph idx="1"/>
          </p:nvPr>
        </p:nvSpPr>
        <p:spPr>
          <a:xfrm>
            <a:off x="381000" y="1143000"/>
            <a:ext cx="8458200" cy="5334000"/>
          </a:xfrm>
        </p:spPr>
        <p:txBody>
          <a:bodyPr>
            <a:normAutofit fontScale="62500" lnSpcReduction="20000"/>
          </a:bodyPr>
          <a:lstStyle/>
          <a:p>
            <a:r>
              <a:rPr lang="hi-IN" dirty="0"/>
              <a:t> </a:t>
            </a:r>
            <a:r>
              <a:rPr lang="hi-IN" b="1" dirty="0"/>
              <a:t>पहलवानकीढोलक</a:t>
            </a:r>
            <a:r>
              <a:rPr lang="en-US" b="1" dirty="0"/>
              <a:t>’</a:t>
            </a:r>
            <a:r>
              <a:rPr lang="en-US" dirty="0"/>
              <a:t> </a:t>
            </a:r>
            <a:r>
              <a:rPr lang="hi-IN" dirty="0"/>
              <a:t>कहानी व्यवस्था के बदलने के साथ लोक</a:t>
            </a:r>
            <a:r>
              <a:rPr lang="en-US" dirty="0"/>
              <a:t>-</a:t>
            </a:r>
            <a:r>
              <a:rPr lang="hi-IN" dirty="0"/>
              <a:t>कला और  इसके कलाकार के अप्रासंगिक हो जाने की कहानी है । राजा साहब की जगह नए राजकुमार का आकर जम जाना सिर्फ़ व्यक्तिगत सत्ता</a:t>
            </a:r>
            <a:r>
              <a:rPr lang="en-US" dirty="0"/>
              <a:t>-</a:t>
            </a:r>
            <a:r>
              <a:rPr lang="hi-IN" dirty="0"/>
              <a:t>परिवर्तन नहीं</a:t>
            </a:r>
            <a:r>
              <a:rPr lang="en-US" dirty="0"/>
              <a:t>, </a:t>
            </a:r>
            <a:r>
              <a:rPr lang="hi-IN" dirty="0"/>
              <a:t>बल्कि जमीनी पुरानी व्यवस्था के पूरी तरह उलट जाने और उसपर सभ्यता के नाम पर एकदम नयी व्यवस्था के आरोपित हो जाने का प्रतीक है । यह</a:t>
            </a:r>
            <a:r>
              <a:rPr lang="en-US" dirty="0"/>
              <a:t> ‘</a:t>
            </a:r>
            <a:r>
              <a:rPr lang="hi-IN" dirty="0"/>
              <a:t>भारत</a:t>
            </a:r>
            <a:r>
              <a:rPr lang="en-US" dirty="0"/>
              <a:t>’ </a:t>
            </a:r>
            <a:r>
              <a:rPr lang="hi-IN" dirty="0"/>
              <a:t>पर</a:t>
            </a:r>
            <a:r>
              <a:rPr lang="en-US" dirty="0"/>
              <a:t> ‘</a:t>
            </a:r>
            <a:r>
              <a:rPr lang="hi-IN" dirty="0"/>
              <a:t>इंडिया</a:t>
            </a:r>
            <a:r>
              <a:rPr lang="en-US" dirty="0"/>
              <a:t>’ </a:t>
            </a:r>
            <a:r>
              <a:rPr lang="hi-IN" dirty="0"/>
              <a:t>के छा जाने की समस्या है जो लुट्टन पहलवान को लोक</a:t>
            </a:r>
            <a:r>
              <a:rPr lang="en-US" dirty="0"/>
              <a:t>-</a:t>
            </a:r>
            <a:r>
              <a:rPr lang="hi-IN" dirty="0"/>
              <a:t>कलाकार के आसन से उठाकर पेट</a:t>
            </a:r>
            <a:r>
              <a:rPr lang="en-US" dirty="0"/>
              <a:t>-</a:t>
            </a:r>
            <a:r>
              <a:rPr lang="hi-IN" dirty="0"/>
              <a:t>भरने के लिए हाय</a:t>
            </a:r>
            <a:r>
              <a:rPr lang="en-US" dirty="0"/>
              <a:t>-</a:t>
            </a:r>
            <a:r>
              <a:rPr lang="hi-IN" dirty="0"/>
              <a:t>तौबा करनेवाली निरीहता की भूमि पर पटक देती है ।</a:t>
            </a:r>
            <a:endParaRPr lang="en-US" dirty="0"/>
          </a:p>
          <a:p>
            <a:r>
              <a:rPr lang="hi-IN" dirty="0"/>
              <a:t>ऐसी स्थिति में गाँव की गरीबी पहलवानी जैसे शौक को क्या पालती </a:t>
            </a:r>
            <a:r>
              <a:rPr lang="en-GB" dirty="0"/>
              <a:t>? </a:t>
            </a:r>
            <a:r>
              <a:rPr lang="hi-IN" dirty="0"/>
              <a:t>फिर भी</a:t>
            </a:r>
            <a:r>
              <a:rPr lang="en-GB" dirty="0"/>
              <a:t>, </a:t>
            </a:r>
            <a:r>
              <a:rPr lang="hi-IN" dirty="0"/>
              <a:t>पहलवान जीवट ढोल के बोल में अपने आपको न सिर्फ़ जिलाए रखता है</a:t>
            </a:r>
            <a:r>
              <a:rPr lang="en-GB" dirty="0"/>
              <a:t>, </a:t>
            </a:r>
            <a:r>
              <a:rPr lang="hi-IN" dirty="0"/>
              <a:t>बल्कि भूख व महामारी से दमतोड़ रहे गाँव को मौत से लड़ने की ताकत भी प्रदान करता है । कहानी के अंत में भूख</a:t>
            </a:r>
            <a:r>
              <a:rPr lang="en-GB" dirty="0"/>
              <a:t>-</a:t>
            </a:r>
            <a:r>
              <a:rPr lang="hi-IN" dirty="0"/>
              <a:t>महामारी की शक्ल में आए मौत के षड्यंत्र जब अजेय लुट्टन की भरी</a:t>
            </a:r>
            <a:r>
              <a:rPr lang="en-GB" dirty="0"/>
              <a:t>- </a:t>
            </a:r>
            <a:r>
              <a:rPr lang="hi-IN" dirty="0"/>
              <a:t>पूरी पहलवानी को फटे ढोल की पोल में बदल देते हैं तो  इस त्रासदी में लुट्टन हमारे सामने कई सवाल छोड़ जाता है । वह पोल पुरानी व्यवस्था की है या नई व्यवस्था की</a:t>
            </a:r>
            <a:r>
              <a:rPr lang="en-GB" dirty="0"/>
              <a:t> ? </a:t>
            </a:r>
            <a:r>
              <a:rPr lang="hi-IN" dirty="0"/>
              <a:t>क्या कला की प्रासंगिक व्यवस्था की मुखापेक्षी है अथवा उसका कोई स्वतंत्र  मूल्य भी है </a:t>
            </a:r>
            <a:r>
              <a:rPr lang="en-GB" dirty="0"/>
              <a:t>? </a:t>
            </a:r>
            <a:r>
              <a:rPr lang="hi-IN" dirty="0"/>
              <a:t>मनुष्यता की साधना और जीवन</a:t>
            </a:r>
            <a:r>
              <a:rPr lang="en-GB" dirty="0"/>
              <a:t>-</a:t>
            </a:r>
            <a:r>
              <a:rPr lang="hi-IN" dirty="0"/>
              <a:t>सौंदर्य के लिए लोक</a:t>
            </a:r>
            <a:r>
              <a:rPr lang="en-GB" dirty="0"/>
              <a:t>-</a:t>
            </a:r>
            <a:r>
              <a:rPr lang="hi-IN" dirty="0"/>
              <a:t>कलाओं को प्रासंगिक बनाए रखने हेतु हमारी क्या भूमिका हो सकती है </a:t>
            </a:r>
            <a:r>
              <a:rPr lang="en-GB" dirty="0"/>
              <a:t>? </a:t>
            </a:r>
            <a:r>
              <a:rPr lang="hi-IN" dirty="0"/>
              <a:t>यह पाठ ऐसे कई प्रश्न छोड़ जाता है।</a:t>
            </a:r>
            <a:endParaRPr lang="en-US" dirty="0"/>
          </a:p>
          <a:p>
            <a:pPr>
              <a:buNone/>
            </a:pPr>
            <a:r>
              <a:rPr lang="hi-IN" dirty="0"/>
              <a:t>                      </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639762"/>
          </a:xfrm>
        </p:spPr>
        <p:txBody>
          <a:bodyPr>
            <a:normAutofit fontScale="90000"/>
          </a:bodyPr>
          <a:lstStyle/>
          <a:p>
            <a:r>
              <a:rPr lang="hi-IN" dirty="0"/>
              <a:t> पहलवान की ढोलक पाठ का सारांश            </a:t>
            </a:r>
            <a:endParaRPr lang="en-US" dirty="0"/>
          </a:p>
        </p:txBody>
      </p:sp>
      <p:sp>
        <p:nvSpPr>
          <p:cNvPr id="3" name="Content Placeholder 2"/>
          <p:cNvSpPr>
            <a:spLocks noGrp="1"/>
          </p:cNvSpPr>
          <p:nvPr>
            <p:ph idx="1"/>
          </p:nvPr>
        </p:nvSpPr>
        <p:spPr>
          <a:xfrm>
            <a:off x="381000" y="990600"/>
            <a:ext cx="8458200" cy="5562600"/>
          </a:xfrm>
        </p:spPr>
        <p:txBody>
          <a:bodyPr>
            <a:normAutofit fontScale="55000" lnSpcReduction="20000"/>
          </a:bodyPr>
          <a:lstStyle/>
          <a:p>
            <a:r>
              <a:rPr lang="hi-IN" dirty="0"/>
              <a:t>सर्दी का मौसम था । गाँव में मलेरिया व हैजे का प्रकोप था । अमावस्या की ठंडी रात में निस्तब्धता थी । आकाश के तारे ही प्रकाश के स्रोत थे । सियारों व उल्लुओं की डरावनी आवाज से वातावरण की निस्तब्धता कभी</a:t>
            </a:r>
            <a:r>
              <a:rPr lang="en-GB" dirty="0"/>
              <a:t>-</a:t>
            </a:r>
            <a:r>
              <a:rPr lang="hi-IN" dirty="0"/>
              <a:t>कभी भंग हो जाती थी । कभी किसी झोपड़ी से कराहने व कै करने की आवाज तथा कभी कभी बच्चों के रोने की आवाज आती थी । कुत्ते जाड़े के कारण राख के ढेर पर पड़े रहते थे । सायं या रात्रि को सब मिल कर रोते थे । इस सारे माहौल में पहलवान की ढोलक संध्या से प्रात</a:t>
            </a:r>
            <a:r>
              <a:rPr lang="en-GB" dirty="0"/>
              <a:t>:</a:t>
            </a:r>
            <a:r>
              <a:rPr lang="hi-IN" dirty="0"/>
              <a:t>काल तक एक ही गति से बजती रहती थी । यह आवाज मृत</a:t>
            </a:r>
            <a:r>
              <a:rPr lang="en-GB" dirty="0"/>
              <a:t>-</a:t>
            </a:r>
            <a:r>
              <a:rPr lang="hi-IN" dirty="0"/>
              <a:t>गाँव में संजीवनी शक्ति भरती थी ।</a:t>
            </a:r>
            <a:endParaRPr lang="en-US" dirty="0"/>
          </a:p>
          <a:p>
            <a:r>
              <a:rPr lang="hi-IN" dirty="0"/>
              <a:t>गाँव में लुट्टन पहलवान प्रसिद्ध था । नौ वर्ष की आयु में वह अनाथ हो गया था । उसकी शादी हो चुकी थी । उसकी विधवा सास ने उसे पाला । वह गाय चराता</a:t>
            </a:r>
            <a:r>
              <a:rPr lang="en-GB" dirty="0"/>
              <a:t>, </a:t>
            </a:r>
            <a:r>
              <a:rPr lang="hi-IN" dirty="0"/>
              <a:t>ताजा दूध पीता तथा कसरत करता था । गाँव के लोग उसकी सास को तंग किया करते थे । लुट्टन इनसे बदला लेना चाहता था । कसरत के कारण वह किशोरावस्था में ही पहलवान बन गया ।</a:t>
            </a:r>
            <a:endParaRPr lang="en-US" dirty="0"/>
          </a:p>
          <a:p>
            <a:r>
              <a:rPr lang="en-GB" dirty="0"/>
              <a:t> </a:t>
            </a:r>
            <a:r>
              <a:rPr lang="hi-IN" dirty="0"/>
              <a:t>एकबार लुट्टन श्यामनगर मेला में</a:t>
            </a:r>
            <a:r>
              <a:rPr lang="en-GB" dirty="0"/>
              <a:t> ‘</a:t>
            </a:r>
            <a:r>
              <a:rPr lang="hi-IN" dirty="0"/>
              <a:t>दंगल</a:t>
            </a:r>
            <a:r>
              <a:rPr lang="en-GB" dirty="0"/>
              <a:t>’ </a:t>
            </a:r>
            <a:r>
              <a:rPr lang="hi-IN" dirty="0"/>
              <a:t>देखने गया । पहलवानों की कुश्ती व दाँव</a:t>
            </a:r>
            <a:r>
              <a:rPr lang="en-GB" dirty="0"/>
              <a:t>-</a:t>
            </a:r>
            <a:r>
              <a:rPr lang="hi-IN" dirty="0"/>
              <a:t>पेंच देखकर उसने</a:t>
            </a:r>
            <a:r>
              <a:rPr lang="en-GB" dirty="0"/>
              <a:t> ‘</a:t>
            </a:r>
            <a:r>
              <a:rPr lang="hi-IN" dirty="0"/>
              <a:t>शेर के बच्चे</a:t>
            </a:r>
            <a:r>
              <a:rPr lang="en-GB" dirty="0"/>
              <a:t>’ </a:t>
            </a:r>
            <a:r>
              <a:rPr lang="hi-IN" dirty="0"/>
              <a:t>को चुनौती दे डाली ।</a:t>
            </a:r>
            <a:r>
              <a:rPr lang="en-GB" dirty="0"/>
              <a:t> ‘</a:t>
            </a:r>
            <a:r>
              <a:rPr lang="hi-IN" dirty="0"/>
              <a:t>शेर के बच्चे</a:t>
            </a:r>
            <a:r>
              <a:rPr lang="en-GB" dirty="0"/>
              <a:t>’ </a:t>
            </a:r>
            <a:r>
              <a:rPr lang="hi-IN" dirty="0"/>
              <a:t>का असली नाम था</a:t>
            </a:r>
            <a:r>
              <a:rPr lang="en-GB" dirty="0"/>
              <a:t>-</a:t>
            </a:r>
            <a:r>
              <a:rPr lang="hi-IN" dirty="0"/>
              <a:t>चाँद सिंह । वह पहलवान बादल सिंह का शिष्य था । तीन दिन में उसने पंजाबी व पठान पहलवानों को हरा दिया था । वह अपनी श्रेष्ठता सिद्ध करने के लिए बीच</a:t>
            </a:r>
            <a:r>
              <a:rPr lang="en-GB" dirty="0"/>
              <a:t>-</a:t>
            </a:r>
            <a:r>
              <a:rPr lang="hi-IN" dirty="0"/>
              <a:t>बीच में दहाड़ता फिरता था । </a:t>
            </a:r>
            <a:endParaRPr lang="en-US" dirty="0"/>
          </a:p>
          <a:p>
            <a:r>
              <a:rPr lang="hi-IN" dirty="0"/>
              <a:t>श्यामनगर के दंगल व शिकार</a:t>
            </a:r>
            <a:r>
              <a:rPr lang="en-GB" dirty="0"/>
              <a:t>-</a:t>
            </a:r>
            <a:r>
              <a:rPr lang="hi-IN" dirty="0"/>
              <a:t>प्रिय वृद्ध राजा साहब उसे दरबार में रखने की सोच रहे थे कि लुट्टन ने शेर के बच्चे को चुनौती दे दी। दर्शक उसे पागल समझते  थे । चांद सिंह बाज की तरह लुट्टन पर टूट पड़ा </a:t>
            </a:r>
            <a:r>
              <a:rPr lang="en-GB" dirty="0"/>
              <a:t>,</a:t>
            </a:r>
            <a:r>
              <a:rPr lang="hi-IN" dirty="0"/>
              <a:t> परंतु वह सफाई से  आक्रमण को सँभाल कर उठ खड़ा हुआ । राजा ने लुट्टन को समझाया और कुश्ती से हटने को कहा</a:t>
            </a:r>
            <a:r>
              <a:rPr lang="en-GB" dirty="0"/>
              <a:t>, </a:t>
            </a:r>
            <a:r>
              <a:rPr lang="hi-IN" dirty="0"/>
              <a:t>किंतु लुट्टन ने लड़ने की इजाजत माँगी । मैनेजर से लेकर सिपाहियों तक ने उसे समझाया</a:t>
            </a:r>
            <a:r>
              <a:rPr lang="en-GB" dirty="0"/>
              <a:t>, </a:t>
            </a:r>
            <a:r>
              <a:rPr lang="hi-IN" dirty="0"/>
              <a:t>परंतु लुट्टन ने कहा कि इजाजत न मिली तो पत्थर पर माथा पटक कर मर जाएगा । </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02919"/>
            <a:ext cx="81534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6324600"/>
          </a:xfrm>
        </p:spPr>
        <p:txBody>
          <a:bodyPr>
            <a:normAutofit fontScale="47500" lnSpcReduction="20000"/>
          </a:bodyPr>
          <a:lstStyle/>
          <a:p>
            <a:r>
              <a:rPr lang="hi-IN" dirty="0"/>
              <a:t>भीड़ में अधीरता थी । पंजाबी पहलवान लुट्टन पर गालियों की बौछार कर रहे थे । दर्शक उसे लड़ने की अनुमति देना चाहते थे । विवश होकर राजासाहब ने  इजाजत दे दी । बाजे बजने लगे । लुट्टन का ढ़ोल भी बजने लगा था । चांद ने उसे कस कर दबा लिया था । वह उसे चित्त करने की कोशिश में था । लुट्टन के  समर्थन में सिर्फ़ ढोल की आवाज थी</a:t>
            </a:r>
            <a:r>
              <a:rPr lang="en-GB" dirty="0"/>
              <a:t>, </a:t>
            </a:r>
            <a:r>
              <a:rPr lang="hi-IN" dirty="0"/>
              <a:t>जबकि चाँद के पक्ष में राजमत व बहुमत था ।</a:t>
            </a:r>
            <a:endParaRPr lang="en-US" dirty="0"/>
          </a:p>
          <a:p>
            <a:r>
              <a:rPr lang="hi-IN" dirty="0"/>
              <a:t>लुट्टन की आँखें बाहर निकल रही थीं</a:t>
            </a:r>
            <a:r>
              <a:rPr lang="en-GB" dirty="0"/>
              <a:t>, </a:t>
            </a:r>
            <a:r>
              <a:rPr lang="hi-IN" dirty="0"/>
              <a:t>तभी ढोल की पतली आवाज सुनाई दी</a:t>
            </a:r>
            <a:r>
              <a:rPr lang="en-GB" dirty="0"/>
              <a:t>-</a:t>
            </a:r>
            <a:r>
              <a:rPr lang="hi-IN" dirty="0"/>
              <a:t>   </a:t>
            </a:r>
            <a:r>
              <a:rPr lang="en-GB" dirty="0"/>
              <a:t>‘</a:t>
            </a:r>
            <a:r>
              <a:rPr lang="hi-IN" dirty="0"/>
              <a:t>धाक</a:t>
            </a:r>
            <a:r>
              <a:rPr lang="en-GB" dirty="0"/>
              <a:t>-</a:t>
            </a:r>
            <a:r>
              <a:rPr lang="hi-IN" dirty="0"/>
              <a:t>धिना</a:t>
            </a:r>
            <a:r>
              <a:rPr lang="en-GB" dirty="0"/>
              <a:t>, </a:t>
            </a:r>
            <a:r>
              <a:rPr lang="hi-IN" dirty="0"/>
              <a:t>तिरकट</a:t>
            </a:r>
            <a:r>
              <a:rPr lang="en-GB" dirty="0"/>
              <a:t>-</a:t>
            </a:r>
            <a:r>
              <a:rPr lang="hi-IN" dirty="0"/>
              <a:t>तिना</a:t>
            </a:r>
            <a:r>
              <a:rPr lang="en-GB" dirty="0"/>
              <a:t>, </a:t>
            </a:r>
            <a:r>
              <a:rPr lang="hi-IN" dirty="0"/>
              <a:t>धाक</a:t>
            </a:r>
            <a:r>
              <a:rPr lang="en-GB" dirty="0"/>
              <a:t>-</a:t>
            </a:r>
            <a:r>
              <a:rPr lang="hi-IN" dirty="0"/>
              <a:t>धिना</a:t>
            </a:r>
            <a:r>
              <a:rPr lang="en-GB" dirty="0"/>
              <a:t>, </a:t>
            </a:r>
            <a:r>
              <a:rPr lang="hi-IN" dirty="0"/>
              <a:t>तिरकट</a:t>
            </a:r>
            <a:r>
              <a:rPr lang="en-GB" dirty="0"/>
              <a:t>-</a:t>
            </a:r>
            <a:r>
              <a:rPr lang="hi-IN" dirty="0"/>
              <a:t>तिना ।</a:t>
            </a:r>
            <a:r>
              <a:rPr lang="en-GB" dirty="0"/>
              <a:t>’ </a:t>
            </a:r>
            <a:r>
              <a:rPr lang="hi-IN" dirty="0"/>
              <a:t>इसका अर्थ था </a:t>
            </a:r>
            <a:r>
              <a:rPr lang="en-GB" dirty="0"/>
              <a:t>– </a:t>
            </a:r>
            <a:r>
              <a:rPr lang="hi-IN" dirty="0"/>
              <a:t>दाँव काटो</a:t>
            </a:r>
            <a:r>
              <a:rPr lang="en-GB" dirty="0"/>
              <a:t>, </a:t>
            </a:r>
            <a:r>
              <a:rPr lang="hi-IN" dirty="0"/>
              <a:t>बाहर हो जाओ । लुट्टन ने दाँव काटी तथा लपक कर चाँद  की गर्दन पकड़ ली । ढोल ने आवाज दी</a:t>
            </a:r>
            <a:r>
              <a:rPr lang="en-GB" dirty="0"/>
              <a:t>- ‘</a:t>
            </a:r>
            <a:r>
              <a:rPr lang="hi-IN" dirty="0"/>
              <a:t>चटाक्</a:t>
            </a:r>
            <a:r>
              <a:rPr lang="en-GB" dirty="0"/>
              <a:t>-</a:t>
            </a:r>
            <a:r>
              <a:rPr lang="hi-IN" dirty="0"/>
              <a:t>चट्</a:t>
            </a:r>
            <a:r>
              <a:rPr lang="en-GB" dirty="0"/>
              <a:t>-</a:t>
            </a:r>
            <a:r>
              <a:rPr lang="hi-IN" dirty="0"/>
              <a:t>धा</a:t>
            </a:r>
            <a:r>
              <a:rPr lang="en-GB" dirty="0"/>
              <a:t>’ </a:t>
            </a:r>
            <a:r>
              <a:rPr lang="hi-IN" dirty="0"/>
              <a:t>अर्थात उठाकर पटक दे । लुट्टन ने दाँव व जोर लगाकर चाँद को जमीन पर दे मारा । ढोलक ने</a:t>
            </a:r>
            <a:r>
              <a:rPr lang="en-GB" dirty="0"/>
              <a:t> ‘</a:t>
            </a:r>
            <a:r>
              <a:rPr lang="hi-IN" dirty="0"/>
              <a:t>धिना</a:t>
            </a:r>
            <a:r>
              <a:rPr lang="en-GB" dirty="0"/>
              <a:t>-</a:t>
            </a:r>
            <a:r>
              <a:rPr lang="hi-IN" dirty="0"/>
              <a:t>धिना</a:t>
            </a:r>
            <a:r>
              <a:rPr lang="en-GB" dirty="0"/>
              <a:t>, </a:t>
            </a:r>
            <a:r>
              <a:rPr lang="hi-IN" dirty="0"/>
              <a:t>धिक</a:t>
            </a:r>
            <a:r>
              <a:rPr lang="en-GB" dirty="0"/>
              <a:t>-</a:t>
            </a:r>
            <a:r>
              <a:rPr lang="hi-IN" dirty="0"/>
              <a:t>धिना ।</a:t>
            </a:r>
            <a:r>
              <a:rPr lang="en-GB" dirty="0"/>
              <a:t>’ </a:t>
            </a:r>
            <a:r>
              <a:rPr lang="hi-IN" dirty="0"/>
              <a:t>कहा और लुट्टन ने चाँद सिंह को चारों खाने  चित्त कर दिया । ढोलक ने</a:t>
            </a:r>
            <a:r>
              <a:rPr lang="en-GB" dirty="0"/>
              <a:t>‘</a:t>
            </a:r>
            <a:r>
              <a:rPr lang="hi-IN" dirty="0"/>
              <a:t>वाह बहादुर</a:t>
            </a:r>
            <a:r>
              <a:rPr lang="en-GB" dirty="0"/>
              <a:t>’! </a:t>
            </a:r>
            <a:r>
              <a:rPr lang="hi-IN" dirty="0"/>
              <a:t>की ध्वनि की तथा जनता ने माँ दुर्गा की</a:t>
            </a:r>
            <a:r>
              <a:rPr lang="en-GB" dirty="0"/>
              <a:t>, </a:t>
            </a:r>
            <a:r>
              <a:rPr lang="hi-IN" dirty="0"/>
              <a:t>महावीर जी की</a:t>
            </a:r>
            <a:r>
              <a:rPr lang="en-GB" dirty="0"/>
              <a:t>, </a:t>
            </a:r>
            <a:r>
              <a:rPr lang="hi-IN" dirty="0"/>
              <a:t>राजा की जय</a:t>
            </a:r>
            <a:r>
              <a:rPr lang="en-GB" dirty="0"/>
              <a:t>-</a:t>
            </a:r>
            <a:r>
              <a:rPr lang="hi-IN" dirty="0"/>
              <a:t>जयकार की । </a:t>
            </a:r>
            <a:endParaRPr lang="en-US" dirty="0"/>
          </a:p>
          <a:p>
            <a:r>
              <a:rPr lang="hi-IN" dirty="0"/>
              <a:t>लुट्टन ने सबसे पहले ढोलों को प्रणाम किया और फिर दौड़कर राजा साहब को गोद में उठा लिया । राजा साहब ने उसे दरबार में रख लिया।पंजाबी पहलवानों की जमायत चाँदसिंह की आँखें पोंछ रही थी । राजा साहब ने लुट्टन को पुरस्कृत न करके अपने दरबार में सदा के लिए रख लिया । राजपंडित व मैनेजर ने लुट्टन का विरोध किया कि वह क्षत्रिय नहीं है । राजा साहब ने उनकी एक न सुनी । कुछ ही दिन में लुट्टन सिंह की कीर्ति दूर</a:t>
            </a:r>
            <a:r>
              <a:rPr lang="en-GB" dirty="0"/>
              <a:t>-</a:t>
            </a:r>
            <a:r>
              <a:rPr lang="hi-IN" dirty="0"/>
              <a:t>दूर तक फैल गई । उसने सभी नामी पहलवानों को हराया । उसने</a:t>
            </a:r>
            <a:r>
              <a:rPr lang="en-GB" dirty="0"/>
              <a:t> ‘</a:t>
            </a:r>
            <a:r>
              <a:rPr lang="hi-IN" dirty="0"/>
              <a:t>कालाखाँ</a:t>
            </a:r>
            <a:r>
              <a:rPr lang="en-GB" dirty="0"/>
              <a:t>’ </a:t>
            </a:r>
            <a:r>
              <a:rPr lang="hi-IN" dirty="0"/>
              <a:t>जैसे प्रसिद्ध पहलवान को भी हरा दिया । उसके बाद वह दरबार का दर्शनीय जीव बन गया ।</a:t>
            </a:r>
            <a:endParaRPr lang="en-US" dirty="0"/>
          </a:p>
          <a:p>
            <a:r>
              <a:rPr lang="hi-IN" dirty="0"/>
              <a:t>लुट्टन सिंह मेलों में घुटने तक लंबा चोंगा पहने</a:t>
            </a:r>
            <a:r>
              <a:rPr lang="en-GB" dirty="0"/>
              <a:t>, </a:t>
            </a:r>
            <a:r>
              <a:rPr lang="hi-IN" dirty="0"/>
              <a:t>अस्त</a:t>
            </a:r>
            <a:r>
              <a:rPr lang="en-GB" dirty="0"/>
              <a:t>-</a:t>
            </a:r>
            <a:r>
              <a:rPr lang="hi-IN" dirty="0"/>
              <a:t>व्यस्त पगड़ी बाँध कर मतवाले हाथी की तरह झूमता चलता । हलवाई के आग्रह पर दो सेर रसगुल्ला खाता तथा मुँह में आठ</a:t>
            </a:r>
            <a:r>
              <a:rPr lang="en-GB" dirty="0"/>
              <a:t>-</a:t>
            </a:r>
            <a:r>
              <a:rPr lang="hi-IN" dirty="0"/>
              <a:t>दस पान एक साथ ठूंस लेता । वह बच्चों जैसे शौक रखता था । दंगल में उससे कोई लड़ने की हिम्मत नहीं करता । कोई करता तो उसे राजा साहब इजाजत नहीं  देते थे । इस तरह पंद्रह वर्ष बीत गए ।उसके दो पुत्र हुए । उसकी सास पहले ही मर चुकी थी  और पत्नी भी दो पहलवान पैदा करके स्वर्ग सिधार गई । दोनों लड़के पहलवान थे । दोनों का भरण</a:t>
            </a:r>
            <a:r>
              <a:rPr lang="en-GB" dirty="0"/>
              <a:t>-</a:t>
            </a:r>
            <a:r>
              <a:rPr lang="hi-IN" dirty="0"/>
              <a:t>पोषण दरबार से हो रहा था । पहलवान हर रोज सुबह उनसे कसरत करवाता । दिन में उन्हें सांसारिक ज्ञान भी देता । वह बताता कि उसका गुरु ढोल है</a:t>
            </a:r>
            <a:r>
              <a:rPr lang="en-GB" dirty="0"/>
              <a:t>, </a:t>
            </a:r>
            <a:r>
              <a:rPr lang="hi-IN" dirty="0"/>
              <a:t>और कोई नहीं ।</a:t>
            </a:r>
            <a:endParaRPr lang="en-US" dirty="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52400"/>
          </a:xfrm>
        </p:spPr>
        <p:txBody>
          <a:bodyPr>
            <a:normAutofit fontScale="90000"/>
          </a:bodyPr>
          <a:lstStyle/>
          <a:p>
            <a:endParaRPr lang="en-US" dirty="0"/>
          </a:p>
        </p:txBody>
      </p:sp>
      <p:sp>
        <p:nvSpPr>
          <p:cNvPr id="3" name="Content Placeholder 2"/>
          <p:cNvSpPr>
            <a:spLocks noGrp="1"/>
          </p:cNvSpPr>
          <p:nvPr>
            <p:ph idx="1"/>
          </p:nvPr>
        </p:nvSpPr>
        <p:spPr>
          <a:xfrm>
            <a:off x="228600" y="457200"/>
            <a:ext cx="8686800" cy="6248400"/>
          </a:xfrm>
        </p:spPr>
        <p:txBody>
          <a:bodyPr>
            <a:normAutofit fontScale="55000" lnSpcReduction="20000"/>
          </a:bodyPr>
          <a:lstStyle/>
          <a:p>
            <a:r>
              <a:rPr lang="en-US" dirty="0"/>
              <a:t> </a:t>
            </a:r>
            <a:r>
              <a:rPr lang="hi-IN" dirty="0"/>
              <a:t>अचानक राजा साहब स्वर्ग सिधार गए । नए राजकुमार ने विलायत से आकर राजकाज अपने हाथ में ले लिया । उसने पहलवानों की छुट्टी कर दी । लुट्टन ढोलक कंधे से लटकाकर अपने पुत्रों के साथ गाँव लौट आया । गाँव वालों ने उसकी झोपड़ी बना दी तथा वह गाँव के नौजवानों व चरवाहों को कुश्ती सिखाने लगा । खाने</a:t>
            </a:r>
            <a:r>
              <a:rPr lang="en-GB" dirty="0"/>
              <a:t>-</a:t>
            </a:r>
            <a:r>
              <a:rPr lang="hi-IN" dirty="0"/>
              <a:t>पीने का खर्च गाँव वालों की तरफ से बँधा हुआ था । गरीबी के कारण धीरे</a:t>
            </a:r>
            <a:r>
              <a:rPr lang="en-GB" dirty="0"/>
              <a:t>-</a:t>
            </a:r>
            <a:r>
              <a:rPr lang="hi-IN" dirty="0"/>
              <a:t>धीरे किसानों व मजदूरों के बच्चे स्कूल में आने बंद हो गए । अब वह अपने लड़कों को ही ढोल बजाकर कुश्ती सिखाता।  लड़के दिनभर मजदूरी करके कमाकर लाते थे ।</a:t>
            </a:r>
            <a:endParaRPr lang="en-US" dirty="0"/>
          </a:p>
          <a:p>
            <a:r>
              <a:rPr lang="en-GB" dirty="0"/>
              <a:t> </a:t>
            </a:r>
            <a:r>
              <a:rPr lang="hi-IN" dirty="0"/>
              <a:t>गाँव पर अचानक संकट आ गया। सूखे के कारण अन्न की कमी हो गई तथा फिर मलेरिया व हैजा फैल गया । घर के घर खाली हो गए । प्रतिदिन दो</a:t>
            </a:r>
            <a:r>
              <a:rPr lang="en-GB" dirty="0"/>
              <a:t>-</a:t>
            </a:r>
            <a:r>
              <a:rPr lang="hi-IN" dirty="0"/>
              <a:t>तीन लाशें उठने लगीं । लोग एक</a:t>
            </a:r>
            <a:r>
              <a:rPr lang="en-GB" dirty="0"/>
              <a:t>-</a:t>
            </a:r>
            <a:r>
              <a:rPr lang="hi-IN" dirty="0"/>
              <a:t>दूसरे को ढाँढ़स देते तथा शाम होते ही घरों में घुस जाते । लोग चुप रहने लगे । ऐसे समय में केवल पहलवान की ढोलक ही बजती थी जो गांव  के अर्द्धमृत</a:t>
            </a:r>
            <a:r>
              <a:rPr lang="en-GB" dirty="0"/>
              <a:t>, </a:t>
            </a:r>
            <a:r>
              <a:rPr lang="hi-IN" dirty="0"/>
              <a:t>औषधि</a:t>
            </a:r>
            <a:r>
              <a:rPr lang="en-GB" dirty="0"/>
              <a:t>-</a:t>
            </a:r>
            <a:r>
              <a:rPr lang="hi-IN" dirty="0"/>
              <a:t>उपचार</a:t>
            </a:r>
            <a:r>
              <a:rPr lang="en-GB" dirty="0"/>
              <a:t>-</a:t>
            </a:r>
            <a:r>
              <a:rPr lang="hi-IN" dirty="0"/>
              <a:t>पथ्य</a:t>
            </a:r>
            <a:r>
              <a:rPr lang="en-GB" dirty="0"/>
              <a:t>-</a:t>
            </a:r>
            <a:r>
              <a:rPr lang="hi-IN" dirty="0"/>
              <a:t>विहीन प्राणियों में संजीवनी शक्ति भरती थी । एक दिन पहलवान के दोनों बेटे भी चल बसे । पहलवान सारी रात ढोल पीटता रहा । दोनों पेट के बल पड़े हुए थे । उसने लंबी साँस लेकर कहा</a:t>
            </a:r>
            <a:r>
              <a:rPr lang="en-GB" dirty="0"/>
              <a:t>-</a:t>
            </a:r>
            <a:r>
              <a:rPr lang="hi-IN" dirty="0"/>
              <a:t>दोनों बहादुर गिर पड़े । उस दिन उसने राजा श्यामानंद की दी हुई रेशमी जाँघिया पहनी और सारे शरीर पर मिट्टी मलकर थोड़ी कसरत की फिर दोनों पुत्रों को कंधों पर लाद कर नदी में बहा आया । इस घटना के बाद गाँव वालों की हिम्मत टूट गई ।</a:t>
            </a:r>
            <a:endParaRPr lang="en-US" dirty="0"/>
          </a:p>
          <a:p>
            <a:r>
              <a:rPr lang="hi-IN" dirty="0"/>
              <a:t>रात में फिर पहलवान की ढोलक बजने लगी तो लोगों की हिम्मत दुगुनी बढ़ गई । चार</a:t>
            </a:r>
            <a:r>
              <a:rPr lang="en-GB" dirty="0"/>
              <a:t>-</a:t>
            </a:r>
            <a:r>
              <a:rPr lang="hi-IN" dirty="0"/>
              <a:t>पाँच दिनों के बाद एक रात ढोलक की आवाज नहीं सुनाई पड़ी । सुबह उसके शिष्यों ने देखा कि पहलवान की लाश</a:t>
            </a:r>
            <a:r>
              <a:rPr lang="en-GB" dirty="0"/>
              <a:t> ‘</a:t>
            </a:r>
            <a:r>
              <a:rPr lang="hi-IN" dirty="0"/>
              <a:t>चित</a:t>
            </a:r>
            <a:r>
              <a:rPr lang="en-GB" dirty="0"/>
              <a:t>’ </a:t>
            </a:r>
            <a:r>
              <a:rPr lang="hi-IN" dirty="0"/>
              <a:t>पड़ी है । शिष्यों ने बताया कि उसके गुरु ने कहा था कि उसके शरीर को चिता पर पेट के बल लिटाया जाए क्योंकि वह कभी</a:t>
            </a:r>
            <a:r>
              <a:rPr lang="en-GB" dirty="0"/>
              <a:t> ‘</a:t>
            </a:r>
            <a:r>
              <a:rPr lang="hi-IN" dirty="0"/>
              <a:t>चित</a:t>
            </a:r>
            <a:r>
              <a:rPr lang="en-GB" dirty="0"/>
              <a:t>’ </a:t>
            </a:r>
            <a:r>
              <a:rPr lang="hi-IN" dirty="0"/>
              <a:t>नहीं हुआ और चिता सुलगाने के समय ढोल जरूर बजा </a:t>
            </a:r>
            <a:r>
              <a:rPr lang="hi-IN" dirty="0" smtClean="0"/>
              <a:t>देना</a:t>
            </a:r>
            <a:r>
              <a:rPr lang="en-US" dirty="0"/>
              <a:t> </a:t>
            </a:r>
            <a:r>
              <a:rPr lang="hi-IN" dirty="0" smtClean="0"/>
              <a:t>।                                                             </a:t>
            </a:r>
            <a:r>
              <a:rPr lang="en-US" dirty="0" smtClean="0"/>
              <a:t>             </a:t>
            </a:r>
            <a:r>
              <a:rPr lang="hi-IN" dirty="0" smtClean="0"/>
              <a:t>धन्यवाद ।। </a:t>
            </a:r>
            <a:endParaRPr lang="en-US" dirty="0"/>
          </a:p>
          <a:p>
            <a:pPr>
              <a:buNone/>
            </a:pPr>
            <a:r>
              <a:rPr lang="hi-IN" dirty="0"/>
              <a:t>                                        </a:t>
            </a:r>
            <a:endParaRPr lang="en-US" dirty="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1382</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 PPT   PDF 12th   PAHALVAAN   KI   DHOLAK  </vt:lpstr>
      <vt:lpstr>पहलवान की ढोलक – फणीश्वर नाथ रेणु </vt:lpstr>
      <vt:lpstr> पहलवान की ढोलक पाठ का संदेश </vt:lpstr>
      <vt:lpstr> पहलवान की ढोलक पाठ का सारांश            </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HANDOUT   PDF 12th   PAHALVAAN   KI   DHOLAK</dc:title>
  <dc:creator>Guest</dc:creator>
  <cp:lastModifiedBy>Admin</cp:lastModifiedBy>
  <cp:revision>4</cp:revision>
  <dcterms:created xsi:type="dcterms:W3CDTF">2020-08-14T05:12:53Z</dcterms:created>
  <dcterms:modified xsi:type="dcterms:W3CDTF">2020-08-14T05:32:53Z</dcterms:modified>
</cp:coreProperties>
</file>